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Gelasio"/>
      <p:regular r:id="rId201314"/>
    </p:embeddedFont>
    <p:embeddedFont>
      <p:font typeface="Gelasio Bold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2ol7oe51mr4n9.cloudfront.net/user_3G1By2SDj0zSBBcY3uINZWYDFy9/8f69e598-baa6-4f98-b09a-13e8e6919d17.mp4" TargetMode="External"/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1.png"/><Relationship Id="rId4" Type="http://schemas.openxmlformats.org/officeDocument/2006/relationships/image" Target="../media/image-5-2.svg"/><Relationship Id="rId5" Type="http://schemas.openxmlformats.org/officeDocument/2006/relationships/image" Target="../media/image-5-1.png"/><Relationship Id="rId6" Type="http://schemas.openxmlformats.org/officeDocument/2006/relationships/image" Target="../media/image-5-2.svg"/><Relationship Id="rId7" Type="http://schemas.openxmlformats.org/officeDocument/2006/relationships/image" Target="../media/image-5-1.png"/><Relationship Id="rId8" Type="http://schemas.openxmlformats.org/officeDocument/2006/relationships/image" Target="../media/image-5-2.svg"/><Relationship Id="rId9" Type="http://schemas.openxmlformats.org/officeDocument/2006/relationships/image" Target="../media/image-5-1.png"/><Relationship Id="rId10" Type="http://schemas.openxmlformats.org/officeDocument/2006/relationships/image" Target="../media/image-5-2.svg"/><Relationship Id="rId11" Type="http://schemas.openxmlformats.org/officeDocument/2006/relationships/image" Target="../media/image-5-1.png"/><Relationship Id="rId12" Type="http://schemas.openxmlformats.org/officeDocument/2006/relationships/image" Target="../media/image-5-2.sv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1.png"/><Relationship Id="rId4" Type="http://schemas.openxmlformats.org/officeDocument/2006/relationships/image" Target="../media/image-6-2.svg"/><Relationship Id="rId5" Type="http://schemas.openxmlformats.org/officeDocument/2006/relationships/image" Target="../media/image-6-1.png"/><Relationship Id="rId6" Type="http://schemas.openxmlformats.org/officeDocument/2006/relationships/image" Target="../media/image-6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ah.internet-of-intelligence.com/nucleus/index.html#/builder" TargetMode="External"/><Relationship Id="rId5" Type="http://schemas.openxmlformats.org/officeDocument/2006/relationships/hyperlink" Target="https://nucleus.internet-of-intelligence.com/nucleus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4" Type="http://schemas.openxmlformats.org/officeDocument/2006/relationships/image" Target="../media/image-9-3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2ol7oe51mr4n9.cloudfront.net/user_3G1By2SDj0zSBBcY3uINZWYDFy9/8f69e598-baa6-4f98-b09a-13e8e6919d17.mp4" TargetMode="External"/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19807"/>
            <a:ext cx="10868745" cy="6113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704409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Aurelian Ridge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661475" y="7018536"/>
            <a:ext cx="10868745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project you watched take shape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61475" y="7237016"/>
            <a:ext cx="10868745" cy="279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Nucleus + NOAH  ·  A review presentation for Donnie and Larry</a:t>
            </a:r>
            <a:endParaRPr lang="en-US" sz="7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70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Fictional architectural concept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87388"/>
            <a:ext cx="6903269" cy="38831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32251" y="860822"/>
            <a:ext cx="3504219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spoken brief became a project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8032251" y="2821781"/>
            <a:ext cx="3504219" cy="3194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Donnie described a home rising from open land, with a finished landscape and an aerial view of the surrounding community. The assignment expanded into a website and supporting material an architect could review.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person provides direction in ordinary language. Nucleus and NOAH carry that direction into project work that can be opened, checked and revised.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7985"/>
            <a:ext cx="10868745" cy="424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actual console workflow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661475" y="1228725"/>
            <a:ext cx="271654" cy="169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01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661475" y="1440458"/>
            <a:ext cx="5268681" cy="1905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1546423"/>
            <a:ext cx="5268681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Describe the project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61475" y="1856383"/>
            <a:ext cx="5268681" cy="18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Describe the project in the conversation.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1475" y="2242542"/>
            <a:ext cx="271654" cy="169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02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61475" y="2454275"/>
            <a:ext cx="5268681" cy="1905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9" name="Text 7"/>
          <p:cNvSpPr/>
          <p:nvPr/>
        </p:nvSpPr>
        <p:spPr>
          <a:xfrm>
            <a:off x="661475" y="2560241"/>
            <a:ext cx="5268681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Open Work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61475" y="2870200"/>
            <a:ext cx="5268681" cy="18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Open Work to inspect the saved files.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61475" y="3256359"/>
            <a:ext cx="271654" cy="169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03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61475" y="3468092"/>
            <a:ext cx="5268681" cy="1905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13" name="Text 11"/>
          <p:cNvSpPr/>
          <p:nvPr/>
        </p:nvSpPr>
        <p:spPr>
          <a:xfrm>
            <a:off x="661475" y="3574058"/>
            <a:ext cx="5268681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Preview each output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61475" y="3884017"/>
            <a:ext cx="5268681" cy="18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Preview each output and scroll through its full contents.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1475" y="4270177"/>
            <a:ext cx="271654" cy="169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04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61475" y="4481909"/>
            <a:ext cx="5268681" cy="1905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17" name="Text 15"/>
          <p:cNvSpPr/>
          <p:nvPr/>
        </p:nvSpPr>
        <p:spPr>
          <a:xfrm>
            <a:off x="661475" y="4587875"/>
            <a:ext cx="5268681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Describe a correction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61475" y="4897834"/>
            <a:ext cx="5268681" cy="18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Describe a correction, then check the saved revision.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61475" y="5283994"/>
            <a:ext cx="271654" cy="169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05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61475" y="5495727"/>
            <a:ext cx="5268681" cy="19050"/>
          </a:xfrm>
          <a:prstGeom prst="rect">
            <a:avLst/>
          </a:prstGeom>
          <a:solidFill>
            <a:srgbClr val="C49F8C"/>
          </a:solidFill>
          <a:ln/>
        </p:spPr>
      </p:sp>
      <p:sp>
        <p:nvSpPr>
          <p:cNvPr id="21" name="Text 19"/>
          <p:cNvSpPr/>
          <p:nvPr/>
        </p:nvSpPr>
        <p:spPr>
          <a:xfrm>
            <a:off x="661475" y="5601692"/>
            <a:ext cx="5268681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Download and review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61475" y="5911652"/>
            <a:ext cx="5268681" cy="18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Download the completed project and review it in the browser.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267889" y="1228725"/>
            <a:ext cx="5268681" cy="803672"/>
          </a:xfrm>
          <a:prstGeom prst="roundRect">
            <a:avLst>
              <a:gd name="adj" fmla="val 2536"/>
            </a:avLst>
          </a:prstGeom>
          <a:solidFill>
            <a:srgbClr val="54392B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3716" y="1374775"/>
            <a:ext cx="169759" cy="135830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6709302" y="1350466"/>
            <a:ext cx="4691441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demonstration used the real application and saved outputs. The later screen recording captures revisions and review. Recording began after the initial project creation.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6267889" y="2142232"/>
            <a:ext cx="5878266" cy="18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This is an explanation of the observed workflow, not a screenshot of the interface.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19807"/>
            <a:ext cx="10868745" cy="6113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704409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cinematic build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661475" y="7070527"/>
            <a:ext cx="10868745" cy="279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24-second concept film shows the same residence through successive stages: open land, structure, finished limestone, cedar and glass, then landscaping and the community reveal.</a:t>
            </a:r>
            <a:endParaRPr lang="en-US" sz="7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Higgsfield produced the architectural film within the coordinated project workflow.</a:t>
            </a:r>
            <a:endParaRPr lang="en-US" sz="700" dirty="0"/>
          </a:p>
        </p:txBody>
      </p:sp>
      <p:sp>
        <p:nvSpPr>
          <p:cNvPr id="5" name="Shape 2"/>
          <p:cNvSpPr/>
          <p:nvPr/>
        </p:nvSpPr>
        <p:spPr>
          <a:xfrm>
            <a:off x="661475" y="7403505"/>
            <a:ext cx="5410759" cy="478234"/>
          </a:xfrm>
          <a:prstGeom prst="roundRect">
            <a:avLst>
              <a:gd name="adj" fmla="val 2964"/>
            </a:avLst>
          </a:prstGeom>
          <a:solidFill>
            <a:srgbClr val="373433"/>
          </a:solidFill>
          <a:ln/>
        </p:spPr>
      </p:sp>
      <p:sp>
        <p:nvSpPr>
          <p:cNvPr id="6" name="Text 3"/>
          <p:cNvSpPr/>
          <p:nvPr/>
        </p:nvSpPr>
        <p:spPr>
          <a:xfrm>
            <a:off x="755929" y="7497961"/>
            <a:ext cx="5221851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Open land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55929" y="7673876"/>
            <a:ext cx="5221851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site before construction begins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6119461" y="7403505"/>
            <a:ext cx="5410759" cy="478234"/>
          </a:xfrm>
          <a:prstGeom prst="roundRect">
            <a:avLst>
              <a:gd name="adj" fmla="val 2964"/>
            </a:avLst>
          </a:prstGeom>
          <a:solidFill>
            <a:srgbClr val="373433"/>
          </a:solidFill>
          <a:ln/>
        </p:spPr>
      </p:sp>
      <p:sp>
        <p:nvSpPr>
          <p:cNvPr id="9" name="Text 6"/>
          <p:cNvSpPr/>
          <p:nvPr/>
        </p:nvSpPr>
        <p:spPr>
          <a:xfrm>
            <a:off x="6213915" y="7497961"/>
            <a:ext cx="5221851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Structure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3915" y="7673876"/>
            <a:ext cx="5221851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frame rising from the ground</a:t>
            </a:r>
            <a:endParaRPr lang="en-US" sz="700" dirty="0"/>
          </a:p>
        </p:txBody>
      </p:sp>
      <p:sp>
        <p:nvSpPr>
          <p:cNvPr id="11" name="Shape 8"/>
          <p:cNvSpPr/>
          <p:nvPr/>
        </p:nvSpPr>
        <p:spPr>
          <a:xfrm>
            <a:off x="661475" y="7928967"/>
            <a:ext cx="5410759" cy="478234"/>
          </a:xfrm>
          <a:prstGeom prst="roundRect">
            <a:avLst>
              <a:gd name="adj" fmla="val 2964"/>
            </a:avLst>
          </a:prstGeom>
          <a:solidFill>
            <a:srgbClr val="373433"/>
          </a:solidFill>
          <a:ln/>
        </p:spPr>
      </p:sp>
      <p:sp>
        <p:nvSpPr>
          <p:cNvPr id="12" name="Text 9"/>
          <p:cNvSpPr/>
          <p:nvPr/>
        </p:nvSpPr>
        <p:spPr>
          <a:xfrm>
            <a:off x="755929" y="8023423"/>
            <a:ext cx="5221851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Materials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755929" y="8199338"/>
            <a:ext cx="5221851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Limestone, cedar and glass applied</a:t>
            </a:r>
            <a:endParaRPr lang="en-US" sz="700" dirty="0"/>
          </a:p>
        </p:txBody>
      </p:sp>
      <p:sp>
        <p:nvSpPr>
          <p:cNvPr id="14" name="Shape 11"/>
          <p:cNvSpPr/>
          <p:nvPr/>
        </p:nvSpPr>
        <p:spPr>
          <a:xfrm>
            <a:off x="6119461" y="7928967"/>
            <a:ext cx="5410759" cy="478234"/>
          </a:xfrm>
          <a:prstGeom prst="roundRect">
            <a:avLst>
              <a:gd name="adj" fmla="val 2964"/>
            </a:avLst>
          </a:prstGeom>
          <a:solidFill>
            <a:srgbClr val="373433"/>
          </a:solidFill>
          <a:ln/>
        </p:spPr>
      </p:sp>
      <p:sp>
        <p:nvSpPr>
          <p:cNvPr id="15" name="Text 12"/>
          <p:cNvSpPr/>
          <p:nvPr/>
        </p:nvSpPr>
        <p:spPr>
          <a:xfrm>
            <a:off x="6213915" y="8023423"/>
            <a:ext cx="5221851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Community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6213915" y="8199338"/>
            <a:ext cx="5221851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Aerial reveal of the surrounding landscape</a:t>
            </a:r>
            <a:endParaRPr lang="en-US" sz="700" dirty="0"/>
          </a:p>
        </p:txBody>
      </p:sp>
      <p:pic>
        <p:nvPicPr>
          <p:cNvPr id="1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8460284"/>
            <a:ext cx="1903960" cy="25985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61475" y="8773220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AI-generated architectural visualization. This does not document an actual construction site.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9756"/>
            <a:ext cx="10868745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Six saved deliverables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475" y="1140123"/>
            <a:ext cx="1147833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website presents the residence, film, visual stages and supporting project material.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396008"/>
            <a:ext cx="10868745" cy="744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9150" y="1651794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251613" y="1532731"/>
            <a:ext cx="1014188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README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251613" y="1775321"/>
            <a:ext cx="1014188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Explains the package and how to open it.</a:t>
            </a:r>
            <a:endParaRPr lang="en-US" sz="9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221607"/>
            <a:ext cx="10868745" cy="7442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9150" y="2477393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1251613" y="2358330"/>
            <a:ext cx="1014188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Project Brief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251613" y="2600920"/>
            <a:ext cx="1014188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Preserves the assignment and its scope.</a:t>
            </a:r>
            <a:endParaRPr lang="en-US" sz="9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047206"/>
            <a:ext cx="10868745" cy="7442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9150" y="3302992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1251613" y="3183930"/>
            <a:ext cx="1014188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Community Concept Specification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251613" y="3426520"/>
            <a:ext cx="1014188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Describes the design intent and open questions.</a:t>
            </a:r>
            <a:endParaRPr lang="en-US" sz="9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3872805"/>
            <a:ext cx="10868745" cy="74424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29150" y="4128591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1251613" y="4009529"/>
            <a:ext cx="1014188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Architectural Concept Sheet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251613" y="4252119"/>
            <a:ext cx="1014188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Presents materials, phases and a schematic relationship diagram.</a:t>
            </a:r>
            <a:endParaRPr lang="en-US" sz="9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4698405"/>
            <a:ext cx="10868745" cy="74424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29150" y="4954191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5</a:t>
            </a:r>
            <a:endParaRPr lang="en-US" sz="1450" dirty="0"/>
          </a:p>
        </p:txBody>
      </p:sp>
      <p:sp>
        <p:nvSpPr>
          <p:cNvPr id="22" name="Text 15"/>
          <p:cNvSpPr/>
          <p:nvPr/>
        </p:nvSpPr>
        <p:spPr>
          <a:xfrm>
            <a:off x="1251613" y="4835128"/>
            <a:ext cx="1014188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Project Intake Form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1251613" y="5077718"/>
            <a:ext cx="1014188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Lets a reviewer enter goals, review the draft and export it.</a:t>
            </a:r>
            <a:endParaRPr lang="en-US" sz="95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1475" y="5524004"/>
            <a:ext cx="10868745" cy="74424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829150" y="5779790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6</a:t>
            </a:r>
            <a:endParaRPr lang="en-US" sz="1450" dirty="0"/>
          </a:p>
        </p:txBody>
      </p:sp>
      <p:sp>
        <p:nvSpPr>
          <p:cNvPr id="26" name="Text 18"/>
          <p:cNvSpPr/>
          <p:nvPr/>
        </p:nvSpPr>
        <p:spPr>
          <a:xfrm>
            <a:off x="1251613" y="5660727"/>
            <a:ext cx="1014188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Website Package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1251613" y="5903317"/>
            <a:ext cx="1014188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All six files were saved through the project and the exact downloads were verified.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7396"/>
            <a:ext cx="10868745" cy="553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correction you could see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661475" y="1549698"/>
            <a:ext cx="5218280" cy="3194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spcAft>
                <a:spcPts val="1150"/>
              </a:spcAft>
              <a:buNone/>
            </a:pPr>
            <a:r>
              <a:rPr lang="en-US" sz="13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initial intake form cleared the draft immediately. Donnie's workflow showed how a plain-language revision could become a saved change.</a:t>
            </a:r>
            <a:endParaRPr lang="en-US" sz="1350" dirty="0"/>
          </a:p>
          <a:p>
            <a:pPr algn="l" indent="0" marL="0">
              <a:lnSpc>
                <a:spcPct val="129000"/>
              </a:lnSpc>
              <a:spcAft>
                <a:spcPts val="1150"/>
              </a:spcAft>
              <a:buNone/>
            </a:pPr>
            <a:r>
              <a:rPr lang="en-US" sz="13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revised form asks for confirmation. Cancel preserves the draft. Confirming Clear removes it.</a:t>
            </a:r>
            <a:endParaRPr lang="en-US" sz="1350" dirty="0"/>
          </a:p>
          <a:p>
            <a:pPr algn="l" indent="0" marL="0">
              <a:lnSpc>
                <a:spcPct val="129000"/>
              </a:lnSpc>
              <a:spcAft>
                <a:spcPts val="1150"/>
              </a:spcAft>
              <a:buNone/>
            </a:pPr>
            <a:r>
              <a:rPr lang="en-US" sz="13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review also verified that empty required fields block submission, a fictional example loads, and edited priorities appear in the review.</a:t>
            </a:r>
            <a:endParaRPr lang="en-US" sz="135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These are observed results from the completed form. The demonstration uses fictional information and keeps the draft local.</a:t>
            </a:r>
            <a:endParaRPr lang="en-US" sz="1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8290" y="1587103"/>
            <a:ext cx="5218280" cy="13847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90738" y="1783358"/>
            <a:ext cx="4749582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Before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590738" y="2226370"/>
            <a:ext cx="4749582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Clearing the form removed the draft immediately — no confirmation step.</a:t>
            </a:r>
            <a:endParaRPr lang="en-US" sz="13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8290" y="3137991"/>
            <a:ext cx="5218280" cy="138479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90738" y="3334246"/>
            <a:ext cx="4749582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After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590738" y="3777258"/>
            <a:ext cx="4749582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revised form asks for confirmation. Cancel preserves the draft. Confirming Clear removes it.</a:t>
            </a:r>
            <a:endParaRPr lang="en-US" sz="13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18290" y="4688880"/>
            <a:ext cx="5218280" cy="138479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590738" y="4885134"/>
            <a:ext cx="4749582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Also verified</a:t>
            </a:r>
            <a:endParaRPr lang="en-US" sz="1700" dirty="0"/>
          </a:p>
        </p:txBody>
      </p:sp>
      <p:sp>
        <p:nvSpPr>
          <p:cNvPr id="12" name="Text 7"/>
          <p:cNvSpPr/>
          <p:nvPr/>
        </p:nvSpPr>
        <p:spPr>
          <a:xfrm>
            <a:off x="6590738" y="5328146"/>
            <a:ext cx="4749582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Empty required fields block submission. A fictional example loads. Edited priorities appear in the review.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19807"/>
            <a:ext cx="10868745" cy="6113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704409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One visual concept across the package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661475" y="7070527"/>
            <a:ext cx="10868745" cy="279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landscape, materials and residence imagery follow the same cinematic direction. The documents make that direction available for the next conversation with an architect.</a:t>
            </a:r>
            <a:endParaRPr lang="en-US" sz="7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concept sheet identifies unknown site facts and shows a schematic relationship diagram.</a:t>
            </a:r>
            <a:endParaRPr lang="en-US" sz="700" dirty="0"/>
          </a:p>
        </p:txBody>
      </p:sp>
      <p:sp>
        <p:nvSpPr>
          <p:cNvPr id="5" name="Shape 2"/>
          <p:cNvSpPr/>
          <p:nvPr/>
        </p:nvSpPr>
        <p:spPr>
          <a:xfrm>
            <a:off x="661475" y="7403505"/>
            <a:ext cx="10868745" cy="250329"/>
          </a:xfrm>
          <a:prstGeom prst="roundRect">
            <a:avLst>
              <a:gd name="adj" fmla="val 5663"/>
            </a:avLst>
          </a:prstGeom>
          <a:solidFill>
            <a:srgbClr val="54392B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29" y="7474347"/>
            <a:ext cx="118067" cy="944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8450" y="7474347"/>
            <a:ext cx="11076901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Concept only. The diagram is not measured, not to scale and not for construction. A qualified design team would develop a real parcel, engineering and approvals.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719336"/>
            <a:ext cx="6908330" cy="38860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22826" y="1433413"/>
            <a:ext cx="3513645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What is ready to review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022826" y="2755106"/>
            <a:ext cx="3513645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This presentation lets you review the completed concept project now. It does not represent the unfinished narrated tutorial as complete.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61475" y="5004395"/>
            <a:ext cx="5345673" cy="1335385"/>
          </a:xfrm>
          <a:prstGeom prst="roundRect">
            <a:avLst>
              <a:gd name="adj" fmla="val 2057"/>
            </a:avLst>
          </a:prstGeom>
          <a:solidFill>
            <a:srgbClr val="373433"/>
          </a:solidFill>
          <a:ln/>
        </p:spPr>
      </p:sp>
      <p:sp>
        <p:nvSpPr>
          <p:cNvPr id="6" name="Text 3"/>
          <p:cNvSpPr/>
          <p:nvPr/>
        </p:nvSpPr>
        <p:spPr>
          <a:xfrm>
            <a:off x="844529" y="5187454"/>
            <a:ext cx="4979565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49F8C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✓ Completed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44529" y="5579864"/>
            <a:ext cx="4979565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six-file website package, the 24-second cinematic film, and the demonstrated intake correction.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84448" y="5004395"/>
            <a:ext cx="5345773" cy="1335385"/>
          </a:xfrm>
          <a:prstGeom prst="roundRect">
            <a:avLst>
              <a:gd name="adj" fmla="val 2057"/>
            </a:avLst>
          </a:prstGeom>
          <a:solidFill>
            <a:srgbClr val="373433"/>
          </a:solidFill>
          <a:ln/>
        </p:spPr>
      </p:sp>
      <p:sp>
        <p:nvSpPr>
          <p:cNvPr id="9" name="Text 6"/>
          <p:cNvSpPr/>
          <p:nvPr/>
        </p:nvSpPr>
        <p:spPr>
          <a:xfrm>
            <a:off x="6367502" y="5187454"/>
            <a:ext cx="4979664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 production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367502" y="5579864"/>
            <a:ext cx="4979664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full narrated application tutorial, including real clicks, shortened waits and the finished-output ending.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4888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Your own project starts here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190526"/>
            <a:ext cx="10868745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Open the builder, describe the result you want and give it the material you want to use. Review the saved output in Work. Continue the conversation when something should change.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4060" y="1706959"/>
            <a:ext cx="6383575" cy="37887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47124" y="4616900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Refine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347307" y="4616900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Review Work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3314884" y="4616900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Open Builder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61475" y="5615285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useful habit is to inspect each result and give the next instruction in your own words.</a:t>
            </a:r>
            <a:endParaRPr lang="en-US" sz="1100" dirty="0"/>
          </a:p>
        </p:txBody>
      </p:sp>
      <p:pic>
        <p:nvPicPr>
          <p:cNvPr id="9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5933281"/>
            <a:ext cx="1952775" cy="389830"/>
          </a:xfrm>
          <a:prstGeom prst="rect">
            <a:avLst/>
          </a:prstGeom>
        </p:spPr>
      </p:pic>
      <p:pic>
        <p:nvPicPr>
          <p:cNvPr id="10" name="Image 2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090" y="5933281"/>
            <a:ext cx="1429012" cy="3898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19807"/>
            <a:ext cx="10868745" cy="6113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704409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Residence at Aurelian Ridge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661475" y="7018536"/>
            <a:ext cx="10868745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From open land to a life imagined.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61475" y="7237016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completed concept brings the residence, landscape, website and supporting documents into one project.</a:t>
            </a:r>
            <a:endParaRPr lang="en-US" sz="700" dirty="0"/>
          </a:p>
        </p:txBody>
      </p:sp>
      <p:pic>
        <p:nvPicPr>
          <p:cNvPr id="6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403505"/>
            <a:ext cx="2016372" cy="25985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1475" y="7716441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Fictional community concept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2026-09-27T00:29:32Z</dcterms:created>
  <dcterms:modified xsi:type="dcterms:W3CDTF">2026-09-27T00:29:32Z</dcterms:modified>
</cp:coreProperties>
</file>